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321" r:id="rId3"/>
    <p:sldId id="318" r:id="rId4"/>
    <p:sldId id="322" r:id="rId5"/>
    <p:sldId id="323" r:id="rId6"/>
    <p:sldId id="324" r:id="rId7"/>
    <p:sldId id="325" r:id="rId8"/>
    <p:sldId id="326" r:id="rId9"/>
    <p:sldId id="328" r:id="rId10"/>
    <p:sldId id="329" r:id="rId11"/>
    <p:sldId id="330" r:id="rId12"/>
    <p:sldId id="31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EFF5FB"/>
    <a:srgbClr val="A4CCFF"/>
    <a:srgbClr val="09060A"/>
    <a:srgbClr val="1A1A1A"/>
    <a:srgbClr val="242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2" autoAdjust="0"/>
    <p:restoredTop sz="81394"/>
  </p:normalViewPr>
  <p:slideViewPr>
    <p:cSldViewPr snapToGrid="0">
      <p:cViewPr>
        <p:scale>
          <a:sx n="66" d="100"/>
          <a:sy n="66" d="100"/>
        </p:scale>
        <p:origin x="170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317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3E35-DF73-E144-8F14-2E9BE8C3BC54}" type="datetimeFigureOut">
              <a:rPr lang="es-ES_tradnl" smtClean="0"/>
              <a:t>4/12/16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64C99-C14C-C249-BC54-454A8F77F53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2457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- ¿Alguna vez vieron peces</a:t>
            </a:r>
            <a:r>
              <a:rPr lang="es-ES_tradnl" baseline="0" dirty="0" smtClean="0"/>
              <a:t> muertos en la costa?</a:t>
            </a:r>
          </a:p>
          <a:p>
            <a:pPr marL="171450" indent="-171450">
              <a:buFontTx/>
              <a:buChar char="-"/>
            </a:pPr>
            <a:r>
              <a:rPr lang="es-ES_tradnl" dirty="0" smtClean="0"/>
              <a:t>Pesca</a:t>
            </a:r>
            <a:r>
              <a:rPr lang="es-ES_tradnl" baseline="0" dirty="0" smtClean="0"/>
              <a:t> con descarte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Pesca destructiva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Si no coincide con lo que quiere pescar el barco, se descarta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Ejemplo: descarte de merluza chica (en 2000-2003, 515.000 </a:t>
            </a:r>
            <a:r>
              <a:rPr lang="es-ES_tradnl" baseline="0" dirty="0" err="1" smtClean="0"/>
              <a:t>tn</a:t>
            </a:r>
            <a:r>
              <a:rPr lang="es-ES_tradnl" baseline="0" dirty="0" smtClean="0"/>
              <a:t> se descartaron, y viene en aumento)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/>
              <a:t>Soluciones propuestas </a:t>
            </a:r>
            <a:r>
              <a:rPr lang="es-ES_tradnl" baseline="0" dirty="0" smtClean="0">
                <a:sym typeface="Wingdings"/>
              </a:rPr>
              <a:t>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Captura de imágenes de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Transmisión al continente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Análisis manual de las secuencias X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Nuestra solución --&gt; </a:t>
            </a:r>
            <a:r>
              <a:rPr lang="es-ES_tradnl" baseline="0" dirty="0" err="1" smtClean="0">
                <a:sym typeface="Wingdings"/>
              </a:rPr>
              <a:t>deep</a:t>
            </a:r>
            <a:r>
              <a:rPr lang="es-ES_tradnl" baseline="0" dirty="0" smtClean="0">
                <a:sym typeface="Wingdings"/>
              </a:rPr>
              <a:t> camera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Usamos tecnologías de punta en el área de </a:t>
            </a:r>
            <a:r>
              <a:rPr lang="es-ES_tradnl" baseline="0" dirty="0" err="1" smtClean="0">
                <a:sym typeface="Wingdings"/>
              </a:rPr>
              <a:t>vision</a:t>
            </a:r>
            <a:r>
              <a:rPr lang="es-ES_tradnl" baseline="0" dirty="0" smtClean="0">
                <a:sym typeface="Wingdings"/>
              </a:rPr>
              <a:t> computacional como redes neuronales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Nos permite identificar secuencias de interés y transmitir solamente las que realmente importan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Les mostramos alguno de nuestros resultados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Si tienen alguna duda</a:t>
            </a:r>
            <a:r>
              <a:rPr lang="mr-IN" baseline="0" dirty="0" smtClean="0">
                <a:sym typeface="Wingdings"/>
              </a:rPr>
              <a:t>…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64C99-C14C-C249-BC54-454A8F77F53B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7973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- ¿Alguna vez vieron peces</a:t>
            </a:r>
            <a:r>
              <a:rPr lang="es-ES_tradnl" baseline="0" dirty="0" smtClean="0"/>
              <a:t> muertos en la costa?</a:t>
            </a:r>
          </a:p>
          <a:p>
            <a:pPr marL="171450" indent="-171450">
              <a:buFontTx/>
              <a:buChar char="-"/>
            </a:pPr>
            <a:r>
              <a:rPr lang="es-ES_tradnl" dirty="0" smtClean="0"/>
              <a:t>Pesca</a:t>
            </a:r>
            <a:r>
              <a:rPr lang="es-ES_tradnl" baseline="0" dirty="0" smtClean="0"/>
              <a:t> con descarte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Pesca destructiva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Si no coincide con lo que quiere pescar el barco, se descarta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Ejemplo: descarte de merluza chica (en 2000-2003, 515.000 </a:t>
            </a:r>
            <a:r>
              <a:rPr lang="es-ES_tradnl" baseline="0" dirty="0" err="1" smtClean="0"/>
              <a:t>tn</a:t>
            </a:r>
            <a:r>
              <a:rPr lang="es-ES_tradnl" baseline="0" dirty="0" smtClean="0"/>
              <a:t> se descartaron, y viene en aumento)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/>
              <a:t>Soluciones propuestas </a:t>
            </a:r>
            <a:r>
              <a:rPr lang="es-ES_tradnl" baseline="0" dirty="0" smtClean="0">
                <a:sym typeface="Wingdings"/>
              </a:rPr>
              <a:t>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Captura de imágenes de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Transmisión al continente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Análisis manual de las secuencias X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Nuestra solución --&gt; </a:t>
            </a:r>
            <a:r>
              <a:rPr lang="es-ES_tradnl" baseline="0" dirty="0" err="1" smtClean="0">
                <a:sym typeface="Wingdings"/>
              </a:rPr>
              <a:t>deep</a:t>
            </a:r>
            <a:r>
              <a:rPr lang="es-ES_tradnl" baseline="0" dirty="0" smtClean="0">
                <a:sym typeface="Wingdings"/>
              </a:rPr>
              <a:t> camera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Usamos tecnologías de punta en el área de </a:t>
            </a:r>
            <a:r>
              <a:rPr lang="es-ES_tradnl" baseline="0" dirty="0" err="1" smtClean="0">
                <a:sym typeface="Wingdings"/>
              </a:rPr>
              <a:t>vision</a:t>
            </a:r>
            <a:r>
              <a:rPr lang="es-ES_tradnl" baseline="0" dirty="0" smtClean="0">
                <a:sym typeface="Wingdings"/>
              </a:rPr>
              <a:t> computacional como redes neuronales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Nos permite identificar secuencias de interés y transmitir solamente las que realmente importan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Les mostramos alguno de nuestros resultados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Si tienen alguna duda</a:t>
            </a:r>
            <a:r>
              <a:rPr lang="mr-IN" baseline="0" dirty="0" smtClean="0">
                <a:sym typeface="Wingdings"/>
              </a:rPr>
              <a:t>…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64C99-C14C-C249-BC54-454A8F77F53B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16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- ¿Alguna vez vieron peces</a:t>
            </a:r>
            <a:r>
              <a:rPr lang="es-ES_tradnl" baseline="0" dirty="0" smtClean="0"/>
              <a:t> muertos en la costa?</a:t>
            </a:r>
          </a:p>
          <a:p>
            <a:pPr marL="171450" indent="-171450">
              <a:buFontTx/>
              <a:buChar char="-"/>
            </a:pPr>
            <a:r>
              <a:rPr lang="es-ES_tradnl" dirty="0" smtClean="0"/>
              <a:t>Pesca</a:t>
            </a:r>
            <a:r>
              <a:rPr lang="es-ES_tradnl" baseline="0" dirty="0" smtClean="0"/>
              <a:t> con descarte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Pesca destructiva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Si no coincide con lo que quiere pescar el barco, se descarta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Ejemplo: descarte de merluza chica (en 2000-2003, 515.000 </a:t>
            </a:r>
            <a:r>
              <a:rPr lang="es-ES_tradnl" baseline="0" dirty="0" err="1" smtClean="0"/>
              <a:t>tn</a:t>
            </a:r>
            <a:r>
              <a:rPr lang="es-ES_tradnl" baseline="0" dirty="0" smtClean="0"/>
              <a:t> se descartaron, y viene en aumento)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/>
              <a:t>Soluciones propuestas </a:t>
            </a:r>
            <a:r>
              <a:rPr lang="es-ES_tradnl" baseline="0" dirty="0" smtClean="0">
                <a:sym typeface="Wingdings"/>
              </a:rPr>
              <a:t>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Captura de imágenes de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Transmisión al continente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Análisis manual de las secuencias X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Nuestra solución --&gt; </a:t>
            </a:r>
            <a:r>
              <a:rPr lang="es-ES_tradnl" baseline="0" dirty="0" err="1" smtClean="0">
                <a:sym typeface="Wingdings"/>
              </a:rPr>
              <a:t>deep</a:t>
            </a:r>
            <a:r>
              <a:rPr lang="es-ES_tradnl" baseline="0" dirty="0" smtClean="0">
                <a:sym typeface="Wingdings"/>
              </a:rPr>
              <a:t> camera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Usamos tecnologías de punta en el área de </a:t>
            </a:r>
            <a:r>
              <a:rPr lang="es-ES_tradnl" baseline="0" dirty="0" err="1" smtClean="0">
                <a:sym typeface="Wingdings"/>
              </a:rPr>
              <a:t>vision</a:t>
            </a:r>
            <a:r>
              <a:rPr lang="es-ES_tradnl" baseline="0" dirty="0" smtClean="0">
                <a:sym typeface="Wingdings"/>
              </a:rPr>
              <a:t> computacional como redes neuronales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Nos permite identificar secuencias de interés y transmitir solamente las que realmente importan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Les mostramos alguno de nuestros resultados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Si tienen alguna duda</a:t>
            </a:r>
            <a:r>
              <a:rPr lang="mr-IN" baseline="0" dirty="0" smtClean="0">
                <a:sym typeface="Wingdings"/>
              </a:rPr>
              <a:t>…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64C99-C14C-C249-BC54-454A8F77F53B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747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- ¿Alguna vez vieron peces</a:t>
            </a:r>
            <a:r>
              <a:rPr lang="es-ES_tradnl" baseline="0" dirty="0" smtClean="0"/>
              <a:t> muertos en la costa?</a:t>
            </a:r>
          </a:p>
          <a:p>
            <a:pPr marL="171450" indent="-171450">
              <a:buFontTx/>
              <a:buChar char="-"/>
            </a:pPr>
            <a:r>
              <a:rPr lang="es-ES_tradnl" dirty="0" smtClean="0"/>
              <a:t>Pesca</a:t>
            </a:r>
            <a:r>
              <a:rPr lang="es-ES_tradnl" baseline="0" dirty="0" smtClean="0"/>
              <a:t> con descarte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Pesca destructiva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Si no coincide con lo que quiere pescar el barco, se descarta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Ejemplo: descarte de merluza chica (en 2000-2003, 515.000 </a:t>
            </a:r>
            <a:r>
              <a:rPr lang="es-ES_tradnl" baseline="0" dirty="0" err="1" smtClean="0"/>
              <a:t>tn</a:t>
            </a:r>
            <a:r>
              <a:rPr lang="es-ES_tradnl" baseline="0" dirty="0" smtClean="0"/>
              <a:t> se descartaron, y viene en aumento)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/>
              <a:t>Soluciones propuestas </a:t>
            </a:r>
            <a:r>
              <a:rPr lang="es-ES_tradnl" baseline="0" dirty="0" smtClean="0">
                <a:sym typeface="Wingdings"/>
              </a:rPr>
              <a:t>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Captura de imágenes de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Transmisión al continente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Análisis manual de las secuencias X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Nuestra solución --&gt; </a:t>
            </a:r>
            <a:r>
              <a:rPr lang="es-ES_tradnl" baseline="0" dirty="0" err="1" smtClean="0">
                <a:sym typeface="Wingdings"/>
              </a:rPr>
              <a:t>deep</a:t>
            </a:r>
            <a:r>
              <a:rPr lang="es-ES_tradnl" baseline="0" dirty="0" smtClean="0">
                <a:sym typeface="Wingdings"/>
              </a:rPr>
              <a:t> camera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Usamos tecnologías de punta en el área de </a:t>
            </a:r>
            <a:r>
              <a:rPr lang="es-ES_tradnl" baseline="0" dirty="0" err="1" smtClean="0">
                <a:sym typeface="Wingdings"/>
              </a:rPr>
              <a:t>vision</a:t>
            </a:r>
            <a:r>
              <a:rPr lang="es-ES_tradnl" baseline="0" dirty="0" smtClean="0">
                <a:sym typeface="Wingdings"/>
              </a:rPr>
              <a:t> computacional como redes neuronales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Nos permite identificar secuencias de interés y transmitir solamente las que realmente importan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Les mostramos alguno de nuestros resultados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Si tienen alguna duda</a:t>
            </a:r>
            <a:r>
              <a:rPr lang="mr-IN" baseline="0" dirty="0" smtClean="0">
                <a:sym typeface="Wingdings"/>
              </a:rPr>
              <a:t>…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64C99-C14C-C249-BC54-454A8F77F53B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5364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- ¿Alguna vez vieron peces</a:t>
            </a:r>
            <a:r>
              <a:rPr lang="es-ES_tradnl" baseline="0" dirty="0" smtClean="0"/>
              <a:t> muertos en la costa?</a:t>
            </a:r>
          </a:p>
          <a:p>
            <a:pPr marL="171450" indent="-171450">
              <a:buFontTx/>
              <a:buChar char="-"/>
            </a:pPr>
            <a:r>
              <a:rPr lang="es-ES_tradnl" dirty="0" smtClean="0"/>
              <a:t>Pesca</a:t>
            </a:r>
            <a:r>
              <a:rPr lang="es-ES_tradnl" baseline="0" dirty="0" smtClean="0"/>
              <a:t> con descarte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Pesca destructiva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Si no coincide con lo que quiere pescar el barco, se descarta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Ejemplo: descarte de merluza chica (en 2000-2003, 515.000 </a:t>
            </a:r>
            <a:r>
              <a:rPr lang="es-ES_tradnl" baseline="0" dirty="0" err="1" smtClean="0"/>
              <a:t>tn</a:t>
            </a:r>
            <a:r>
              <a:rPr lang="es-ES_tradnl" baseline="0" dirty="0" smtClean="0"/>
              <a:t> se descartaron, y viene en aumento)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/>
              <a:t>Soluciones propuestas </a:t>
            </a:r>
            <a:r>
              <a:rPr lang="es-ES_tradnl" baseline="0" dirty="0" smtClean="0">
                <a:sym typeface="Wingdings"/>
              </a:rPr>
              <a:t>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Captura de imágenes de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Transmisión al continente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Análisis manual de las secuencias X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Nuestra solución --&gt; </a:t>
            </a:r>
            <a:r>
              <a:rPr lang="es-ES_tradnl" baseline="0" dirty="0" err="1" smtClean="0">
                <a:sym typeface="Wingdings"/>
              </a:rPr>
              <a:t>deep</a:t>
            </a:r>
            <a:r>
              <a:rPr lang="es-ES_tradnl" baseline="0" dirty="0" smtClean="0">
                <a:sym typeface="Wingdings"/>
              </a:rPr>
              <a:t> camera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Usamos tecnologías de punta en el área de </a:t>
            </a:r>
            <a:r>
              <a:rPr lang="es-ES_tradnl" baseline="0" dirty="0" err="1" smtClean="0">
                <a:sym typeface="Wingdings"/>
              </a:rPr>
              <a:t>vision</a:t>
            </a:r>
            <a:r>
              <a:rPr lang="es-ES_tradnl" baseline="0" dirty="0" smtClean="0">
                <a:sym typeface="Wingdings"/>
              </a:rPr>
              <a:t> computacional como redes neuronales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Nos permite identificar secuencias de interés y transmitir solamente las que realmente importan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Les mostramos alguno de nuestros resultados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Si tienen alguna duda</a:t>
            </a:r>
            <a:r>
              <a:rPr lang="mr-IN" baseline="0" dirty="0" smtClean="0">
                <a:sym typeface="Wingdings"/>
              </a:rPr>
              <a:t>…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64C99-C14C-C249-BC54-454A8F77F53B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700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- ¿Alguna vez vieron peces</a:t>
            </a:r>
            <a:r>
              <a:rPr lang="es-ES_tradnl" baseline="0" dirty="0" smtClean="0"/>
              <a:t> muertos en la costa?</a:t>
            </a:r>
          </a:p>
          <a:p>
            <a:pPr marL="171450" indent="-171450">
              <a:buFontTx/>
              <a:buChar char="-"/>
            </a:pPr>
            <a:r>
              <a:rPr lang="es-ES_tradnl" dirty="0" smtClean="0"/>
              <a:t>Pesca</a:t>
            </a:r>
            <a:r>
              <a:rPr lang="es-ES_tradnl" baseline="0" dirty="0" smtClean="0"/>
              <a:t> con descarte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Pesca destructiva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Si no coincide con lo que quiere pescar el barco, se descarta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/>
              <a:t>Ejemplo: descarte de merluza chica (en 2000-2003, 515.000 </a:t>
            </a:r>
            <a:r>
              <a:rPr lang="es-ES_tradnl" baseline="0" dirty="0" err="1" smtClean="0"/>
              <a:t>tn</a:t>
            </a:r>
            <a:r>
              <a:rPr lang="es-ES_tradnl" baseline="0" dirty="0" smtClean="0"/>
              <a:t> se descartaron, y viene en aumento)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/>
              <a:t>Soluciones propuestas </a:t>
            </a:r>
            <a:r>
              <a:rPr lang="es-ES_tradnl" baseline="0" dirty="0" smtClean="0">
                <a:sym typeface="Wingdings"/>
              </a:rPr>
              <a:t>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Captura de imágenes de video vigilancia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Transmisión al continente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Análisis manual de las secuencias X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Nuestra solución --&gt; </a:t>
            </a:r>
            <a:r>
              <a:rPr lang="es-ES_tradnl" baseline="0" dirty="0" err="1" smtClean="0">
                <a:sym typeface="Wingdings"/>
              </a:rPr>
              <a:t>deep</a:t>
            </a:r>
            <a:r>
              <a:rPr lang="es-ES_tradnl" baseline="0" dirty="0" smtClean="0">
                <a:sym typeface="Wingdings"/>
              </a:rPr>
              <a:t> camera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Usamos tecnologías de punta en el área de </a:t>
            </a:r>
            <a:r>
              <a:rPr lang="es-ES_tradnl" baseline="0" dirty="0" err="1" smtClean="0">
                <a:sym typeface="Wingdings"/>
              </a:rPr>
              <a:t>vision</a:t>
            </a:r>
            <a:r>
              <a:rPr lang="es-ES_tradnl" baseline="0" dirty="0" smtClean="0">
                <a:sym typeface="Wingdings"/>
              </a:rPr>
              <a:t> computacional como redes neuronales</a:t>
            </a:r>
          </a:p>
          <a:p>
            <a:pPr marL="628650" lvl="1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Nos permite identificar secuencias de interés y transmitir solamente las que realmente importan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Les mostramos alguno de nuestros resultados</a:t>
            </a:r>
          </a:p>
          <a:p>
            <a:pPr marL="171450" lvl="0" indent="-171450">
              <a:buFontTx/>
              <a:buChar char="-"/>
            </a:pPr>
            <a:r>
              <a:rPr lang="es-ES_tradnl" baseline="0" dirty="0" smtClean="0">
                <a:sym typeface="Wingdings"/>
              </a:rPr>
              <a:t>Si tienen alguna duda</a:t>
            </a:r>
            <a:r>
              <a:rPr lang="mr-IN" baseline="0" dirty="0" smtClean="0">
                <a:sym typeface="Wingdings"/>
              </a:rPr>
              <a:t>…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64C99-C14C-C249-BC54-454A8F77F53B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54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0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4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7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2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1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2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9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6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5CE86-3558-4B14-AF24-5B448BAB4B4C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2F9AD-BFC9-412E-BF5A-9D8660D3D8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12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mara15-11-16_26-35_JznjF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82328"/>
            <a:ext cx="121920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6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mara15-11-16_38-45_JeW3c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8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48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8" cy="6858000"/>
          </a:xfrm>
          <a:prstGeom prst="rect">
            <a:avLst/>
          </a:prstGeom>
        </p:spPr>
      </p:pic>
      <p:sp>
        <p:nvSpPr>
          <p:cNvPr id="4" name="Nube 3"/>
          <p:cNvSpPr/>
          <p:nvPr/>
        </p:nvSpPr>
        <p:spPr>
          <a:xfrm>
            <a:off x="8521428" y="914398"/>
            <a:ext cx="719847" cy="476899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Nube 8"/>
          <p:cNvSpPr/>
          <p:nvPr/>
        </p:nvSpPr>
        <p:spPr>
          <a:xfrm>
            <a:off x="8897563" y="564829"/>
            <a:ext cx="1540213" cy="102039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Nube 9"/>
          <p:cNvSpPr/>
          <p:nvPr/>
        </p:nvSpPr>
        <p:spPr>
          <a:xfrm>
            <a:off x="10077852" y="836575"/>
            <a:ext cx="719847" cy="476899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4483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9"/>
            <a:ext cx="12192000" cy="68576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025" y="1984443"/>
            <a:ext cx="2551179" cy="128735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051" y="3871038"/>
            <a:ext cx="2551179" cy="128735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222" y="2028882"/>
            <a:ext cx="2551179" cy="128735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91" y="3807251"/>
            <a:ext cx="2551179" cy="128735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811" y="4072857"/>
            <a:ext cx="2551179" cy="128735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854" y="2862211"/>
            <a:ext cx="1127921" cy="56916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581" y="3712497"/>
            <a:ext cx="1127921" cy="56916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5" y="2665382"/>
            <a:ext cx="1127921" cy="56916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219" y="1314137"/>
            <a:ext cx="2410808" cy="1216524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5417" y="3197284"/>
            <a:ext cx="1127921" cy="569163"/>
          </a:xfrm>
          <a:prstGeom prst="rect">
            <a:avLst/>
          </a:prstGeom>
        </p:spPr>
      </p:pic>
      <p:sp>
        <p:nvSpPr>
          <p:cNvPr id="28" name="Cruz 27"/>
          <p:cNvSpPr/>
          <p:nvPr/>
        </p:nvSpPr>
        <p:spPr>
          <a:xfrm rot="18900000">
            <a:off x="917570" y="2533077"/>
            <a:ext cx="833770" cy="833770"/>
          </a:xfrm>
          <a:prstGeom prst="plus">
            <a:avLst>
              <a:gd name="adj" fmla="val 414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Cruz 28"/>
          <p:cNvSpPr/>
          <p:nvPr/>
        </p:nvSpPr>
        <p:spPr>
          <a:xfrm rot="18900000">
            <a:off x="5800929" y="2780398"/>
            <a:ext cx="833770" cy="833770"/>
          </a:xfrm>
          <a:prstGeom prst="plus">
            <a:avLst>
              <a:gd name="adj" fmla="val 414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Cruz 29"/>
          <p:cNvSpPr/>
          <p:nvPr/>
        </p:nvSpPr>
        <p:spPr>
          <a:xfrm rot="18900000">
            <a:off x="8295827" y="3619422"/>
            <a:ext cx="833770" cy="833770"/>
          </a:xfrm>
          <a:prstGeom prst="plus">
            <a:avLst>
              <a:gd name="adj" fmla="val 414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ruz 30"/>
          <p:cNvSpPr/>
          <p:nvPr/>
        </p:nvSpPr>
        <p:spPr>
          <a:xfrm rot="18900000">
            <a:off x="10790726" y="3085381"/>
            <a:ext cx="833770" cy="833770"/>
          </a:xfrm>
          <a:prstGeom prst="plus">
            <a:avLst>
              <a:gd name="adj" fmla="val 414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056" y="3621224"/>
            <a:ext cx="1127921" cy="569163"/>
          </a:xfrm>
          <a:prstGeom prst="rect">
            <a:avLst/>
          </a:prstGeom>
        </p:spPr>
      </p:pic>
      <p:sp>
        <p:nvSpPr>
          <p:cNvPr id="33" name="Cruz 32"/>
          <p:cNvSpPr/>
          <p:nvPr/>
        </p:nvSpPr>
        <p:spPr>
          <a:xfrm rot="18900000">
            <a:off x="3704791" y="3488919"/>
            <a:ext cx="833770" cy="833770"/>
          </a:xfrm>
          <a:prstGeom prst="plus">
            <a:avLst>
              <a:gd name="adj" fmla="val 414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1428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64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2111355"/>
            <a:ext cx="1219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6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515.000</a:t>
            </a:r>
            <a:endParaRPr lang="es-ES_tradnl" sz="6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" y="345362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toneladas de pescado descartado</a:t>
            </a:r>
            <a:endParaRPr lang="es-ES_tradnl" sz="20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0" y="409995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*</a:t>
            </a:r>
            <a:r>
              <a:rPr lang="es-ES_tradnl" sz="2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40% de la pesca total</a:t>
            </a:r>
            <a:endParaRPr lang="es-ES_tradnl" sz="20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55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64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-1" y="1009914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200" b="1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videovigilancia</a:t>
            </a:r>
            <a:endParaRPr lang="es-ES_tradnl" sz="4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" y="71888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mediante</a:t>
            </a:r>
            <a:endParaRPr lang="es-ES_tradnl" sz="20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" name="Agrupar 11"/>
          <p:cNvGrpSpPr/>
          <p:nvPr/>
        </p:nvGrpSpPr>
        <p:grpSpPr>
          <a:xfrm>
            <a:off x="924428" y="2734983"/>
            <a:ext cx="4728186" cy="3030115"/>
            <a:chOff x="924428" y="2734983"/>
            <a:chExt cx="4728186" cy="3030115"/>
          </a:xfrm>
        </p:grpSpPr>
        <p:sp>
          <p:nvSpPr>
            <p:cNvPr id="7" name="CuadroTexto 6"/>
            <p:cNvSpPr txBox="1"/>
            <p:nvPr/>
          </p:nvSpPr>
          <p:spPr>
            <a:xfrm>
              <a:off x="1161406" y="5303433"/>
              <a:ext cx="4254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-40% de la pesca total</a:t>
              </a:r>
              <a:endParaRPr lang="es-ES_tradnl" sz="2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4428" y="2734983"/>
              <a:ext cx="4728186" cy="2385902"/>
            </a:xfrm>
            <a:prstGeom prst="rect">
              <a:avLst/>
            </a:prstGeom>
          </p:spPr>
        </p:pic>
      </p:grpSp>
      <p:sp>
        <p:nvSpPr>
          <p:cNvPr id="10" name="CuadroTexto 9"/>
          <p:cNvSpPr txBox="1"/>
          <p:nvPr/>
        </p:nvSpPr>
        <p:spPr>
          <a:xfrm>
            <a:off x="7065237" y="5303433"/>
            <a:ext cx="3399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-1% de la pesca total</a:t>
            </a:r>
            <a:endParaRPr lang="es-ES_tradnl" sz="20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2027" y="2734983"/>
            <a:ext cx="4728186" cy="23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64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-1" y="1009914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200" b="1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videovigilancia</a:t>
            </a:r>
            <a:endParaRPr lang="es-ES_tradnl" sz="4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" y="71888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mediante</a:t>
            </a:r>
            <a:endParaRPr lang="es-ES_tradnl" sz="20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1" y="369218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necesitamos:</a:t>
            </a:r>
            <a:endParaRPr lang="es-ES_tradnl" sz="20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-2" y="428014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almacenar muchas horas de video</a:t>
            </a:r>
            <a:endParaRPr lang="es-ES_tradnl" sz="32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-2" y="493873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detectar manualmente el descarte</a:t>
            </a:r>
            <a:endParaRPr lang="es-ES_tradnl" sz="32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5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9"/>
            <a:ext cx="12192000" cy="685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732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9"/>
            <a:ext cx="12192000" cy="6857641"/>
          </a:xfrm>
          <a:prstGeom prst="rect">
            <a:avLst/>
          </a:prstGeom>
        </p:spPr>
      </p:pic>
      <p:grpSp>
        <p:nvGrpSpPr>
          <p:cNvPr id="12" name="Agrupar 11"/>
          <p:cNvGrpSpPr/>
          <p:nvPr/>
        </p:nvGrpSpPr>
        <p:grpSpPr>
          <a:xfrm>
            <a:off x="1034374" y="4279206"/>
            <a:ext cx="10123252" cy="1175932"/>
            <a:chOff x="1034374" y="4279206"/>
            <a:chExt cx="10123252" cy="1175932"/>
          </a:xfrm>
        </p:grpSpPr>
        <p:sp>
          <p:nvSpPr>
            <p:cNvPr id="6" name="CuadroTexto 5"/>
            <p:cNvSpPr txBox="1"/>
            <p:nvPr/>
          </p:nvSpPr>
          <p:spPr>
            <a:xfrm>
              <a:off x="1034374" y="4279206"/>
              <a:ext cx="10123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 smtClean="0">
                  <a:solidFill>
                    <a:srgbClr val="DBDBDB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detección</a:t>
              </a:r>
              <a:r>
                <a:rPr lang="es-ES_tradnl" sz="36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s-ES_tradnl" sz="36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automática </a:t>
              </a:r>
              <a:r>
                <a:rPr lang="es-ES_tradnl" sz="3600" dirty="0">
                  <a:solidFill>
                    <a:srgbClr val="DBDBDB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</a:t>
              </a:r>
              <a:r>
                <a:rPr lang="es-ES_tradnl" sz="36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s-ES_tradnl" sz="36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escenas de interés</a:t>
              </a: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344846" y="4808807"/>
              <a:ext cx="75023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sz="3600" dirty="0">
                  <a:solidFill>
                    <a:srgbClr val="DBDBDB"/>
                  </a:solidFill>
                  <a:latin typeface="Helvetica Neue" charset="0"/>
                  <a:ea typeface="Helvetica Neue" charset="0"/>
                  <a:cs typeface="Helvetica Neue" charset="0"/>
                </a:rPr>
                <a:t>basada </a:t>
              </a:r>
              <a:r>
                <a:rPr lang="es-ES_tradnl" sz="3600" dirty="0">
                  <a:solidFill>
                    <a:srgbClr val="DBDBDB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 </a:t>
              </a:r>
              <a:r>
                <a:rPr lang="es-ES_tradnl" sz="36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redes </a:t>
              </a:r>
              <a:r>
                <a:rPr lang="es-ES_tradnl" sz="36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neuronales</a:t>
              </a:r>
            </a:p>
          </p:txBody>
        </p: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98" y="1403219"/>
            <a:ext cx="5924604" cy="25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29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</TotalTime>
  <Words>723</Words>
  <Application>Microsoft Macintosh PowerPoint</Application>
  <PresentationFormat>Panorámica</PresentationFormat>
  <Paragraphs>104</Paragraphs>
  <Slides>12</Slides>
  <Notes>6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Helvetica Neue</vt:lpstr>
      <vt:lpstr>Mangal</vt:lpstr>
      <vt:lpstr>Wingdings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USUARIO</dc:creator>
  <cp:lastModifiedBy>Usuario de Microsoft Office</cp:lastModifiedBy>
  <cp:revision>171</cp:revision>
  <dcterms:created xsi:type="dcterms:W3CDTF">2016-09-29T14:25:53Z</dcterms:created>
  <dcterms:modified xsi:type="dcterms:W3CDTF">2016-12-04T19:52:40Z</dcterms:modified>
</cp:coreProperties>
</file>